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805" r:id="rId2"/>
    <p:sldMasterId id="2147483829" r:id="rId3"/>
    <p:sldMasterId id="2147483817" r:id="rId4"/>
    <p:sldMasterId id="2147483853" r:id="rId5"/>
  </p:sldMasterIdLst>
  <p:notesMasterIdLst>
    <p:notesMasterId r:id="rId20"/>
  </p:notesMasterIdLst>
  <p:sldIdLst>
    <p:sldId id="268" r:id="rId6"/>
    <p:sldId id="271" r:id="rId7"/>
    <p:sldId id="256" r:id="rId8"/>
    <p:sldId id="259" r:id="rId9"/>
    <p:sldId id="277" r:id="rId10"/>
    <p:sldId id="276" r:id="rId11"/>
    <p:sldId id="278" r:id="rId12"/>
    <p:sldId id="279" r:id="rId13"/>
    <p:sldId id="280" r:id="rId14"/>
    <p:sldId id="281" r:id="rId15"/>
    <p:sldId id="285" r:id="rId16"/>
    <p:sldId id="284" r:id="rId17"/>
    <p:sldId id="282" r:id="rId18"/>
    <p:sldId id="264" r:id="rId19"/>
  </p:sldIdLst>
  <p:sldSz cx="11520488" cy="6119813"/>
  <p:notesSz cx="6858000" cy="9144000"/>
  <p:defaultTextStyle>
    <a:defPPr>
      <a:defRPr lang="zh-CN"/>
    </a:defPPr>
    <a:lvl1pPr marL="0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1pPr>
    <a:lvl2pPr marL="484129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2pPr>
    <a:lvl3pPr marL="968258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3pPr>
    <a:lvl4pPr marL="1452387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4pPr>
    <a:lvl5pPr marL="1936516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5pPr>
    <a:lvl6pPr marL="2420645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6pPr>
    <a:lvl7pPr marL="2904774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7pPr>
    <a:lvl8pPr marL="3388904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8pPr>
    <a:lvl9pPr marL="3873033" algn="l" defTabSz="968258" rtl="0" eaLnBrk="1" latinLnBrk="0" hangingPunct="1">
      <a:defRPr sz="19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AB3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-90" y="-120"/>
      </p:cViewPr>
      <p:guideLst>
        <p:guide orient="horz" pos="1927"/>
        <p:guide pos="36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DC74B-4336-4E35-8A57-68A43D35F51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525463" y="1143000"/>
            <a:ext cx="58070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1CBFA-87F3-400E-AF68-13CFFBAC2E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6725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7020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4350" y="325827"/>
            <a:ext cx="2484105" cy="518625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034" y="325827"/>
            <a:ext cx="7308310" cy="518625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68540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4208" y="2479129"/>
            <a:ext cx="3565261" cy="233844"/>
          </a:xfrm>
        </p:spPr>
        <p:txBody>
          <a:bodyPr>
            <a:noAutofit/>
          </a:bodyPr>
          <a:lstStyle>
            <a:lvl1pPr marL="0" indent="0" algn="dist">
              <a:buNone/>
              <a:defRPr sz="2000">
                <a:latin typeface="+mj-ea"/>
                <a:ea typeface="+mj-ea"/>
              </a:defRPr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zh-CN" altLang="en-US"/>
              <a:t>点击编辑副标题</a:t>
            </a:r>
            <a:endParaRPr lang="en-US" dirty="0"/>
          </a:p>
        </p:txBody>
      </p:sp>
      <p:sp>
        <p:nvSpPr>
          <p:cNvPr id="11" name="Subtitle 2"/>
          <p:cNvSpPr txBox="1">
            <a:spLocks/>
          </p:cNvSpPr>
          <p:nvPr userDrawn="1"/>
        </p:nvSpPr>
        <p:spPr>
          <a:xfrm>
            <a:off x="1444651" y="5906028"/>
            <a:ext cx="4449828" cy="23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dist" defTabSz="816011" rtl="0" eaLnBrk="1" latinLnBrk="0" hangingPunct="1">
              <a:lnSpc>
                <a:spcPct val="90000"/>
              </a:lnSpc>
              <a:spcBef>
                <a:spcPts val="892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造字工房悦黑体验版细体" pitchFamily="50" charset="-122"/>
                <a:ea typeface="造字工房悦黑体验版细体" pitchFamily="50" charset="-122"/>
                <a:cs typeface="+mn-cs"/>
              </a:defRPr>
            </a:lvl1pPr>
            <a:lvl2pPr marL="408005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7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6011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6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24016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32021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0026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8032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6037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64042" indent="0" algn="ctr" defTabSz="816011" rtl="0" eaLnBrk="1" latinLnBrk="0" hangingPunct="1">
              <a:lnSpc>
                <a:spcPct val="90000"/>
              </a:lnSpc>
              <a:spcBef>
                <a:spcPts val="446"/>
              </a:spcBef>
              <a:buFont typeface="Arial" panose="020B0604020202020204" pitchFamily="34" charset="0"/>
              <a:buNone/>
              <a:defRPr sz="14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珠海博明视觉科技有限公司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55401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57645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525704"/>
            <a:ext cx="9936421" cy="2545672"/>
          </a:xfrm>
        </p:spPr>
        <p:txBody>
          <a:bodyPr anchor="b"/>
          <a:lstStyle>
            <a:lvl1pPr>
              <a:defRPr sz="535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4095459"/>
            <a:ext cx="9936421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>
                    <a:tint val="75000"/>
                  </a:schemeClr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75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73679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80558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325824"/>
            <a:ext cx="9936421" cy="118288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500205"/>
            <a:ext cx="4873706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235432"/>
            <a:ext cx="4873706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500205"/>
            <a:ext cx="4897708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235432"/>
            <a:ext cx="4897708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24851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57806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珠海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36345" y="5672161"/>
            <a:ext cx="2592110" cy="325823"/>
          </a:xfrm>
        </p:spPr>
        <p:txBody>
          <a:bodyPr/>
          <a:lstStyle/>
          <a:p>
            <a:r>
              <a:rPr lang="zh-CN" altLang="en-US"/>
              <a:t>珠海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582" b="28318"/>
          <a:stretch/>
        </p:blipFill>
        <p:spPr>
          <a:xfrm>
            <a:off x="3178403" y="1137362"/>
            <a:ext cx="3374797" cy="128579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423160" y="3147060"/>
            <a:ext cx="5227320" cy="651352"/>
          </a:xfrm>
        </p:spPr>
        <p:txBody>
          <a:bodyPr anchor="b"/>
          <a:lstStyle>
            <a:lvl1pPr algn="dist">
              <a:defRPr sz="2856">
                <a:latin typeface="造字工房悦黑体验版细体" pitchFamily="50" charset="-122"/>
                <a:ea typeface="造字工房悦黑体验版细体" pitchFamily="50" charset="-122"/>
              </a:defRPr>
            </a:lvl1pPr>
          </a:lstStyle>
          <a:p>
            <a:r>
              <a:rPr lang="zh-CN" altLang="en-US"/>
              <a:t>单击此处编辑副标题样式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289206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04496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881140"/>
            <a:ext cx="5832247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53151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881140"/>
            <a:ext cx="5832247" cy="4349034"/>
          </a:xfrm>
        </p:spPr>
        <p:txBody>
          <a:bodyPr anchor="t"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50461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036" y="1525704"/>
            <a:ext cx="9936421" cy="2545672"/>
          </a:xfrm>
        </p:spPr>
        <p:txBody>
          <a:bodyPr anchor="b"/>
          <a:lstStyle>
            <a:lvl1pPr>
              <a:defRPr sz="848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036" y="4095463"/>
            <a:ext cx="9936421" cy="1338709"/>
          </a:xfrm>
        </p:spPr>
        <p:txBody>
          <a:bodyPr/>
          <a:lstStyle>
            <a:lvl1pPr marL="0" indent="0">
              <a:buNone/>
              <a:defRPr sz="3392">
                <a:solidFill>
                  <a:schemeClr val="tx1">
                    <a:tint val="75000"/>
                  </a:schemeClr>
                </a:solidFill>
              </a:defRPr>
            </a:lvl1pPr>
            <a:lvl2pPr marL="646134" indent="0">
              <a:buNone/>
              <a:defRPr sz="2826">
                <a:solidFill>
                  <a:schemeClr val="tx1">
                    <a:tint val="75000"/>
                  </a:schemeClr>
                </a:solidFill>
              </a:defRPr>
            </a:lvl2pPr>
            <a:lvl3pPr marL="1292269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3pPr>
            <a:lvl4pPr marL="1938405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4pPr>
            <a:lvl5pPr marL="2584540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5pPr>
            <a:lvl6pPr marL="3230674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6pPr>
            <a:lvl7pPr marL="3876809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7pPr>
            <a:lvl8pPr marL="4522943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8pPr>
            <a:lvl9pPr marL="5169079" indent="0">
              <a:buNone/>
              <a:defRPr sz="226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801436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308318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325823"/>
            <a:ext cx="2484105" cy="518625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25823"/>
            <a:ext cx="7308310" cy="518625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53E6-64CA-41F6-AF13-D0E26089494C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82F-6A9C-4313-8936-ECFD81464F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60900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9863" y="1001713"/>
            <a:ext cx="8640762" cy="213042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39863" y="3214688"/>
            <a:ext cx="8640762" cy="1477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623788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04245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813" y="1525588"/>
            <a:ext cx="9936162" cy="25463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5813" y="4095750"/>
            <a:ext cx="9936162" cy="13382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05729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63" y="1628775"/>
            <a:ext cx="4891087" cy="38830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5650" y="1628775"/>
            <a:ext cx="4892675" cy="38830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231955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750" y="325438"/>
            <a:ext cx="9936163" cy="11826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750" y="1500188"/>
            <a:ext cx="4873625" cy="735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750" y="2235200"/>
            <a:ext cx="4873625" cy="328771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2475" y="1500188"/>
            <a:ext cx="4897438" cy="735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2475" y="2235200"/>
            <a:ext cx="4897438" cy="328771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467011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050892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851578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750" y="407988"/>
            <a:ext cx="3714750" cy="14287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7438" y="881063"/>
            <a:ext cx="5832475" cy="43497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750" y="1836738"/>
            <a:ext cx="3714750" cy="34004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1146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034" y="1629120"/>
            <a:ext cx="4896208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2247" y="1629120"/>
            <a:ext cx="4896208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777945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750" y="407988"/>
            <a:ext cx="3714750" cy="14287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7438" y="881063"/>
            <a:ext cx="5832475" cy="4349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750" y="1836738"/>
            <a:ext cx="3714750" cy="34004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369672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631658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75" y="325438"/>
            <a:ext cx="2482850" cy="51863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63" y="325438"/>
            <a:ext cx="7300912" cy="5186362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8455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001553"/>
            <a:ext cx="8640366" cy="2130602"/>
          </a:xfrm>
          <a:prstGeom prst="rect">
            <a:avLst/>
          </a:prstGeom>
        </p:spPr>
        <p:txBody>
          <a:bodyPr anchor="b"/>
          <a:lstStyle>
            <a:lvl1pPr algn="ctr">
              <a:defRPr sz="535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214319"/>
            <a:ext cx="8640366" cy="1477538"/>
          </a:xfrm>
        </p:spPr>
        <p:txBody>
          <a:bodyPr/>
          <a:lstStyle>
            <a:lvl1pPr marL="0" indent="0" algn="ctr">
              <a:buNone/>
              <a:defRPr sz="2142"/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171354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034" y="325824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073799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525704"/>
            <a:ext cx="9936421" cy="2545672"/>
          </a:xfrm>
          <a:prstGeom prst="rect">
            <a:avLst/>
          </a:prstGeom>
        </p:spPr>
        <p:txBody>
          <a:bodyPr anchor="b"/>
          <a:lstStyle>
            <a:lvl1pPr>
              <a:defRPr sz="535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4095459"/>
            <a:ext cx="9936421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>
                    <a:tint val="75000"/>
                  </a:schemeClr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75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651603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034" y="325824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591608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325824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500205"/>
            <a:ext cx="4873706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235432"/>
            <a:ext cx="4873706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500205"/>
            <a:ext cx="4897708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235432"/>
            <a:ext cx="4897708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907275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034" y="325824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96972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0346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7" y="325827"/>
            <a:ext cx="9936421" cy="118288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536" y="1500208"/>
            <a:ext cx="4873707" cy="735227"/>
          </a:xfrm>
        </p:spPr>
        <p:txBody>
          <a:bodyPr anchor="b"/>
          <a:lstStyle>
            <a:lvl1pPr marL="0" indent="0">
              <a:buNone/>
              <a:defRPr sz="3392" b="1"/>
            </a:lvl1pPr>
            <a:lvl2pPr marL="646134" indent="0">
              <a:buNone/>
              <a:defRPr sz="2826" b="1"/>
            </a:lvl2pPr>
            <a:lvl3pPr marL="1292269" indent="0">
              <a:buNone/>
              <a:defRPr sz="2545" b="1"/>
            </a:lvl3pPr>
            <a:lvl4pPr marL="1938405" indent="0">
              <a:buNone/>
              <a:defRPr sz="2262" b="1"/>
            </a:lvl4pPr>
            <a:lvl5pPr marL="2584540" indent="0">
              <a:buNone/>
              <a:defRPr sz="2262" b="1"/>
            </a:lvl5pPr>
            <a:lvl6pPr marL="3230674" indent="0">
              <a:buNone/>
              <a:defRPr sz="2262" b="1"/>
            </a:lvl6pPr>
            <a:lvl7pPr marL="3876809" indent="0">
              <a:buNone/>
              <a:defRPr sz="2262" b="1"/>
            </a:lvl7pPr>
            <a:lvl8pPr marL="4522943" indent="0">
              <a:buNone/>
              <a:defRPr sz="2262" b="1"/>
            </a:lvl8pPr>
            <a:lvl9pPr marL="5169079" indent="0">
              <a:buNone/>
              <a:defRPr sz="2262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536" y="2235433"/>
            <a:ext cx="4873707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2248" y="1500208"/>
            <a:ext cx="4897708" cy="735227"/>
          </a:xfrm>
        </p:spPr>
        <p:txBody>
          <a:bodyPr anchor="b"/>
          <a:lstStyle>
            <a:lvl1pPr marL="0" indent="0">
              <a:buNone/>
              <a:defRPr sz="3392" b="1"/>
            </a:lvl1pPr>
            <a:lvl2pPr marL="646134" indent="0">
              <a:buNone/>
              <a:defRPr sz="2826" b="1"/>
            </a:lvl2pPr>
            <a:lvl3pPr marL="1292269" indent="0">
              <a:buNone/>
              <a:defRPr sz="2545" b="1"/>
            </a:lvl3pPr>
            <a:lvl4pPr marL="1938405" indent="0">
              <a:buNone/>
              <a:defRPr sz="2262" b="1"/>
            </a:lvl4pPr>
            <a:lvl5pPr marL="2584540" indent="0">
              <a:buNone/>
              <a:defRPr sz="2262" b="1"/>
            </a:lvl5pPr>
            <a:lvl6pPr marL="3230674" indent="0">
              <a:buNone/>
              <a:defRPr sz="2262" b="1"/>
            </a:lvl6pPr>
            <a:lvl7pPr marL="3876809" indent="0">
              <a:buNone/>
              <a:defRPr sz="2262" b="1"/>
            </a:lvl7pPr>
            <a:lvl8pPr marL="4522943" indent="0">
              <a:buNone/>
              <a:defRPr sz="2262" b="1"/>
            </a:lvl8pPr>
            <a:lvl9pPr marL="5169079" indent="0">
              <a:buNone/>
              <a:defRPr sz="2262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2248" y="2235433"/>
            <a:ext cx="4897708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626825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7" cy="1427956"/>
          </a:xfrm>
          <a:prstGeom prst="rect">
            <a:avLst/>
          </a:prstGeo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881140"/>
            <a:ext cx="5832247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930923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7" cy="1427956"/>
          </a:xfrm>
          <a:prstGeom prst="rect">
            <a:avLst/>
          </a:prstGeo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881140"/>
            <a:ext cx="5832247" cy="4349034"/>
          </a:xfrm>
        </p:spPr>
        <p:txBody>
          <a:bodyPr anchor="t"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36017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034" y="325824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8844249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325823"/>
            <a:ext cx="2484105" cy="518625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25823"/>
            <a:ext cx="7308310" cy="518625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DEBB-24CB-4C10-A002-C38A06DEB5B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005210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2037" y="325827"/>
            <a:ext cx="9936421" cy="11828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97655-2848-486D-9872-9F03D23E6E21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2692662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47953" y="3169051"/>
            <a:ext cx="8683697" cy="696779"/>
          </a:xfrm>
        </p:spPr>
        <p:txBody>
          <a:bodyPr/>
          <a:lstStyle>
            <a:lvl1pPr marL="0" indent="0" algn="dist">
              <a:buNone/>
              <a:defRPr sz="2142">
                <a:latin typeface="造字工房悦黑体验版细体" pitchFamily="50" charset="-122"/>
                <a:ea typeface="造字工房悦黑体验版细体" pitchFamily="50" charset="-122"/>
              </a:defRPr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5868" b="30096"/>
          <a:stretch/>
        </p:blipFill>
        <p:spPr>
          <a:xfrm>
            <a:off x="4069972" y="1216152"/>
            <a:ext cx="3600000" cy="122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0306870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9CABA4-5865-4262-91F1-1042BEE29ED3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F547F-EA3D-4ED0-A8B4-EEB0FAB91B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929491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033" y="1525704"/>
            <a:ext cx="9936421" cy="2545672"/>
          </a:xfrm>
        </p:spPr>
        <p:txBody>
          <a:bodyPr anchor="b"/>
          <a:lstStyle>
            <a:lvl1pPr>
              <a:defRPr sz="5354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033" y="4095459"/>
            <a:ext cx="9936421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>
                    <a:tint val="75000"/>
                  </a:schemeClr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75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D579D-AD71-4DC4-A6F5-8E5968A173CF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241296-8E2F-4137-A100-435363C57F3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7920604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034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2247" y="1629117"/>
            <a:ext cx="4896207" cy="388296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273219-D779-478F-A7C5-ABCD0B972BC9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6D2B13-5EBE-43B6-8C4E-1489DF2BF3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7847310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4" y="325824"/>
            <a:ext cx="9936421" cy="118288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535" y="1500205"/>
            <a:ext cx="4873706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535" y="2235432"/>
            <a:ext cx="4873706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2247" y="1500205"/>
            <a:ext cx="4897708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2247" y="2235432"/>
            <a:ext cx="4897708" cy="328798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E23C5A-EF0D-4E45-8F93-2ED3D5AB02B3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1DEE2-3887-45F4-BC59-E137A92E98E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931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65166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B9AAF-7DF2-4477-9B0E-409FB8A31B1C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658D5-819D-43F6-8832-0A2CDEC2D7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1926088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A13116-5CFA-419D-B4B6-CDDEBD6FB73D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9A4A9-81B6-4CEA-9E2E-490BF4992A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958122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7708" y="881140"/>
            <a:ext cx="5832247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B35514-68FC-4B20-9C4A-4EEEE6BD083F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A580E-E236-4596-8611-F055FF43F8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1743627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7708" y="881140"/>
            <a:ext cx="5832247" cy="4349034"/>
          </a:xfrm>
        </p:spPr>
        <p:txBody>
          <a:bodyPr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535" y="1835944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36575F-0C64-4F10-91F4-99EA88014924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1601DF-1E6D-468C-A2D5-F088FF1D79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9987076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83238D-FC59-41D2-A172-EE22016E7858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57837-828E-49B0-A716-C4F5D9141F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3383428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4349" y="325823"/>
            <a:ext cx="2484105" cy="518625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033" y="325823"/>
            <a:ext cx="7308310" cy="518625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C399EF-F36A-4A2B-96AC-FBDCFCB2A026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71B65C-7863-42FB-9F01-6AD45FF6815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19786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6721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6" cy="1427956"/>
          </a:xfrm>
        </p:spPr>
        <p:txBody>
          <a:bodyPr anchor="b"/>
          <a:lstStyle>
            <a:lvl1pPr>
              <a:defRPr sz="4523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7710" y="881140"/>
            <a:ext cx="5832247" cy="4349034"/>
          </a:xfrm>
        </p:spPr>
        <p:txBody>
          <a:bodyPr/>
          <a:lstStyle>
            <a:lvl1pPr>
              <a:defRPr sz="4523"/>
            </a:lvl1pPr>
            <a:lvl2pPr>
              <a:defRPr sz="3957"/>
            </a:lvl2pPr>
            <a:lvl3pPr>
              <a:defRPr sz="3392"/>
            </a:lvl3pPr>
            <a:lvl4pPr>
              <a:defRPr sz="2826"/>
            </a:lvl4pPr>
            <a:lvl5pPr>
              <a:defRPr sz="2826"/>
            </a:lvl5pPr>
            <a:lvl6pPr>
              <a:defRPr sz="2826"/>
            </a:lvl6pPr>
            <a:lvl7pPr>
              <a:defRPr sz="2826"/>
            </a:lvl7pPr>
            <a:lvl8pPr>
              <a:defRPr sz="2826"/>
            </a:lvl8pPr>
            <a:lvl9pPr>
              <a:defRPr sz="2826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535" y="1835947"/>
            <a:ext cx="3715656" cy="3401313"/>
          </a:xfrm>
        </p:spPr>
        <p:txBody>
          <a:bodyPr/>
          <a:lstStyle>
            <a:lvl1pPr marL="0" indent="0">
              <a:buNone/>
              <a:defRPr sz="2262"/>
            </a:lvl1pPr>
            <a:lvl2pPr marL="646134" indent="0">
              <a:buNone/>
              <a:defRPr sz="1978"/>
            </a:lvl2pPr>
            <a:lvl3pPr marL="1292269" indent="0">
              <a:buNone/>
              <a:defRPr sz="1695"/>
            </a:lvl3pPr>
            <a:lvl4pPr marL="1938405" indent="0">
              <a:buNone/>
              <a:defRPr sz="1414"/>
            </a:lvl4pPr>
            <a:lvl5pPr marL="2584540" indent="0">
              <a:buNone/>
              <a:defRPr sz="1414"/>
            </a:lvl5pPr>
            <a:lvl6pPr marL="3230674" indent="0">
              <a:buNone/>
              <a:defRPr sz="1414"/>
            </a:lvl6pPr>
            <a:lvl7pPr marL="3876809" indent="0">
              <a:buNone/>
              <a:defRPr sz="1414"/>
            </a:lvl7pPr>
            <a:lvl8pPr marL="4522943" indent="0">
              <a:buNone/>
              <a:defRPr sz="1414"/>
            </a:lvl8pPr>
            <a:lvl9pPr marL="5169079" indent="0">
              <a:buNone/>
              <a:defRPr sz="141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79320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5" y="407988"/>
            <a:ext cx="3715656" cy="1427956"/>
          </a:xfrm>
        </p:spPr>
        <p:txBody>
          <a:bodyPr anchor="b"/>
          <a:lstStyle>
            <a:lvl1pPr>
              <a:defRPr sz="4523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7710" y="881140"/>
            <a:ext cx="5832247" cy="4349034"/>
          </a:xfrm>
        </p:spPr>
        <p:txBody>
          <a:bodyPr/>
          <a:lstStyle>
            <a:lvl1pPr marL="0" indent="0">
              <a:buNone/>
              <a:defRPr sz="4523"/>
            </a:lvl1pPr>
            <a:lvl2pPr marL="646134" indent="0">
              <a:buNone/>
              <a:defRPr sz="3957"/>
            </a:lvl2pPr>
            <a:lvl3pPr marL="1292269" indent="0">
              <a:buNone/>
              <a:defRPr sz="3392"/>
            </a:lvl3pPr>
            <a:lvl4pPr marL="1938405" indent="0">
              <a:buNone/>
              <a:defRPr sz="2826"/>
            </a:lvl4pPr>
            <a:lvl5pPr marL="2584540" indent="0">
              <a:buNone/>
              <a:defRPr sz="2826"/>
            </a:lvl5pPr>
            <a:lvl6pPr marL="3230674" indent="0">
              <a:buNone/>
              <a:defRPr sz="2826"/>
            </a:lvl6pPr>
            <a:lvl7pPr marL="3876809" indent="0">
              <a:buNone/>
              <a:defRPr sz="2826"/>
            </a:lvl7pPr>
            <a:lvl8pPr marL="4522943" indent="0">
              <a:buNone/>
              <a:defRPr sz="2826"/>
            </a:lvl8pPr>
            <a:lvl9pPr marL="5169079" indent="0">
              <a:buNone/>
              <a:defRPr sz="282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535" y="1835947"/>
            <a:ext cx="3715656" cy="3401313"/>
          </a:xfrm>
        </p:spPr>
        <p:txBody>
          <a:bodyPr/>
          <a:lstStyle>
            <a:lvl1pPr marL="0" indent="0">
              <a:buNone/>
              <a:defRPr sz="2262"/>
            </a:lvl1pPr>
            <a:lvl2pPr marL="646134" indent="0">
              <a:buNone/>
              <a:defRPr sz="1978"/>
            </a:lvl2pPr>
            <a:lvl3pPr marL="1292269" indent="0">
              <a:buNone/>
              <a:defRPr sz="1695"/>
            </a:lvl3pPr>
            <a:lvl4pPr marL="1938405" indent="0">
              <a:buNone/>
              <a:defRPr sz="1414"/>
            </a:lvl4pPr>
            <a:lvl5pPr marL="2584540" indent="0">
              <a:buNone/>
              <a:defRPr sz="1414"/>
            </a:lvl5pPr>
            <a:lvl6pPr marL="3230674" indent="0">
              <a:buNone/>
              <a:defRPr sz="1414"/>
            </a:lvl6pPr>
            <a:lvl7pPr marL="3876809" indent="0">
              <a:buNone/>
              <a:defRPr sz="1414"/>
            </a:lvl7pPr>
            <a:lvl8pPr marL="4522943" indent="0">
              <a:buNone/>
              <a:defRPr sz="1414"/>
            </a:lvl8pPr>
            <a:lvl9pPr marL="5169079" indent="0">
              <a:buNone/>
              <a:defRPr sz="141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3007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46188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image" Target="../media/image4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037" y="325827"/>
            <a:ext cx="9936421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037" y="1629120"/>
            <a:ext cx="9936421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034" y="5672165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163" y="5672165"/>
            <a:ext cx="3888164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6345" y="5672165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0592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algn="l" defTabSz="1292269" rtl="0" eaLnBrk="1" latinLnBrk="0" hangingPunct="1">
        <a:lnSpc>
          <a:spcPct val="90000"/>
        </a:lnSpc>
        <a:spcBef>
          <a:spcPct val="0"/>
        </a:spcBef>
        <a:buNone/>
        <a:defRPr sz="62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3068" indent="-323068" algn="l" defTabSz="1292269" rtl="0" eaLnBrk="1" latinLnBrk="0" hangingPunct="1">
        <a:lnSpc>
          <a:spcPct val="90000"/>
        </a:lnSpc>
        <a:spcBef>
          <a:spcPts val="1414"/>
        </a:spcBef>
        <a:buFont typeface="Arial" panose="020B0604020202020204" pitchFamily="34" charset="0"/>
        <a:buChar char="•"/>
        <a:defRPr sz="3957" kern="1200">
          <a:solidFill>
            <a:schemeClr val="tx1"/>
          </a:solidFill>
          <a:latin typeface="+mn-lt"/>
          <a:ea typeface="+mn-ea"/>
          <a:cs typeface="+mn-cs"/>
        </a:defRPr>
      </a:lvl1pPr>
      <a:lvl2pPr marL="969203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3392" kern="1200">
          <a:solidFill>
            <a:schemeClr val="tx1"/>
          </a:solidFill>
          <a:latin typeface="+mn-lt"/>
          <a:ea typeface="+mn-ea"/>
          <a:cs typeface="+mn-cs"/>
        </a:defRPr>
      </a:lvl2pPr>
      <a:lvl3pPr marL="1615337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826" kern="1200">
          <a:solidFill>
            <a:schemeClr val="tx1"/>
          </a:solidFill>
          <a:latin typeface="+mn-lt"/>
          <a:ea typeface="+mn-ea"/>
          <a:cs typeface="+mn-cs"/>
        </a:defRPr>
      </a:lvl3pPr>
      <a:lvl4pPr marL="2261472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4pPr>
      <a:lvl5pPr marL="2907606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5pPr>
      <a:lvl6pPr marL="3553741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6pPr>
      <a:lvl7pPr marL="4199877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7pPr>
      <a:lvl8pPr marL="4846011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8pPr>
      <a:lvl9pPr marL="5492146" indent="-323068" algn="l" defTabSz="1292269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25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1pPr>
      <a:lvl2pPr marL="646134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2pPr>
      <a:lvl3pPr marL="1292269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3pPr>
      <a:lvl4pPr marL="1938405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4pPr>
      <a:lvl5pPr marL="2584540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5pPr>
      <a:lvl6pPr marL="3230674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6pPr>
      <a:lvl7pPr marL="3876809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7pPr>
      <a:lvl8pPr marL="4522943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8pPr>
      <a:lvl9pPr marL="5169079" algn="l" defTabSz="1292269" rtl="0" eaLnBrk="1" latinLnBrk="0" hangingPunct="1">
        <a:defRPr sz="25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325824"/>
            <a:ext cx="9936421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629117"/>
            <a:ext cx="9936421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5672161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5672161"/>
            <a:ext cx="3888165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5672161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02008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816011" rtl="0" eaLnBrk="1" latinLnBrk="0" hangingPunct="1">
        <a:lnSpc>
          <a:spcPct val="90000"/>
        </a:lnSpc>
        <a:spcBef>
          <a:spcPct val="0"/>
        </a:spcBef>
        <a:buNone/>
        <a:defRPr sz="39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003" indent="-204003" algn="l" defTabSz="816011" rtl="0" eaLnBrk="1" latinLnBrk="0" hangingPunct="1">
        <a:lnSpc>
          <a:spcPct val="90000"/>
        </a:lnSpc>
        <a:spcBef>
          <a:spcPts val="892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1pPr>
      <a:lvl2pPr marL="61200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2pPr>
      <a:lvl3pPr marL="1020013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785" kern="1200">
          <a:solidFill>
            <a:schemeClr val="tx1"/>
          </a:solidFill>
          <a:latin typeface="+mn-lt"/>
          <a:ea typeface="+mn-ea"/>
          <a:cs typeface="+mn-cs"/>
        </a:defRPr>
      </a:lvl3pPr>
      <a:lvl4pPr marL="142801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83602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63" y="325438"/>
            <a:ext cx="9936162" cy="118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63" y="1628775"/>
            <a:ext cx="9936162" cy="3883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63" y="5672138"/>
            <a:ext cx="2592387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A4469-ABF5-4509-8E6C-35F54DD2A763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350" y="5672138"/>
            <a:ext cx="3887788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938" y="5672138"/>
            <a:ext cx="2592387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360C7-76ED-46EE-B73D-E663B103F0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9757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629117"/>
            <a:ext cx="9936421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5672161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A32D-CBF2-4383-B305-783F1A1D1849}" type="datetimeFigureOut">
              <a:rPr lang="zh-CN" altLang="en-US" smtClean="0"/>
              <a:pPr/>
              <a:t>2017/6/23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5672161"/>
            <a:ext cx="3888165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5672161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F0E09-20A4-47B6-B120-19281AE0F223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>
            <a:cxnSpLocks/>
          </p:cNvCxnSpPr>
          <p:nvPr userDrawn="1"/>
        </p:nvCxnSpPr>
        <p:spPr>
          <a:xfrm>
            <a:off x="654876" y="808876"/>
            <a:ext cx="8280000" cy="0"/>
          </a:xfrm>
          <a:prstGeom prst="line">
            <a:avLst/>
          </a:prstGeom>
          <a:ln w="19050">
            <a:gradFill flip="none" rotWithShape="1">
              <a:gsLst>
                <a:gs pos="7208">
                  <a:schemeClr val="accent6">
                    <a:lumMod val="20000"/>
                    <a:lumOff val="80000"/>
                  </a:schemeClr>
                </a:gs>
                <a:gs pos="94000">
                  <a:schemeClr val="accent6">
                    <a:lumMod val="20000"/>
                    <a:lumOff val="80000"/>
                  </a:schemeClr>
                </a:gs>
                <a:gs pos="0">
                  <a:schemeClr val="bg1"/>
                </a:gs>
                <a:gs pos="24000">
                  <a:srgbClr val="2FAB36"/>
                </a:gs>
                <a:gs pos="75000">
                  <a:srgbClr val="2FAB36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7646" b="32128"/>
          <a:stretch/>
        </p:blipFill>
        <p:spPr>
          <a:xfrm>
            <a:off x="9025128" y="290335"/>
            <a:ext cx="2290278" cy="69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74836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660" r:id="rId12"/>
  </p:sldLayoutIdLst>
  <p:txStyles>
    <p:titleStyle>
      <a:lvl1pPr algn="l" defTabSz="816011" rtl="0" eaLnBrk="1" latinLnBrk="0" hangingPunct="1">
        <a:lnSpc>
          <a:spcPct val="90000"/>
        </a:lnSpc>
        <a:spcBef>
          <a:spcPct val="0"/>
        </a:spcBef>
        <a:buNone/>
        <a:defRPr sz="39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003" indent="-204003" algn="l" defTabSz="816011" rtl="0" eaLnBrk="1" latinLnBrk="0" hangingPunct="1">
        <a:lnSpc>
          <a:spcPct val="90000"/>
        </a:lnSpc>
        <a:spcBef>
          <a:spcPts val="892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1pPr>
      <a:lvl2pPr marL="61200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2pPr>
      <a:lvl3pPr marL="1020013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785" kern="1200">
          <a:solidFill>
            <a:schemeClr val="tx1"/>
          </a:solidFill>
          <a:latin typeface="+mn-lt"/>
          <a:ea typeface="+mn-ea"/>
          <a:cs typeface="+mn-cs"/>
        </a:defRPr>
      </a:lvl3pPr>
      <a:lvl4pPr marL="142801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83602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63" y="325438"/>
            <a:ext cx="9936162" cy="118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63" y="1628775"/>
            <a:ext cx="9936162" cy="3883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63" y="5672138"/>
            <a:ext cx="2592387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68258" eaLnBrk="1" fontAlgn="auto" hangingPunct="1">
              <a:spcBef>
                <a:spcPts val="0"/>
              </a:spcBef>
              <a:spcAft>
                <a:spcPts val="0"/>
              </a:spcAft>
              <a:defRPr sz="107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D5A4228-FF71-4E39-A6E1-FD9B22002BDC}" type="datetimeFigureOut">
              <a:rPr lang="zh-CN" altLang="en-US"/>
              <a:pPr>
                <a:defRPr/>
              </a:pPr>
              <a:t>2017/6/23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350" y="5672138"/>
            <a:ext cx="3887788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968258" eaLnBrk="1" fontAlgn="auto" hangingPunct="1">
              <a:spcBef>
                <a:spcPts val="0"/>
              </a:spcBef>
              <a:spcAft>
                <a:spcPts val="0"/>
              </a:spcAft>
              <a:defRPr sz="107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938" y="5672138"/>
            <a:ext cx="2592387" cy="325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968258" eaLnBrk="1" fontAlgn="auto" hangingPunct="1">
              <a:spcBef>
                <a:spcPts val="0"/>
              </a:spcBef>
              <a:spcAft>
                <a:spcPts val="0"/>
              </a:spcAft>
              <a:defRPr sz="107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5D1BE20-5A39-414B-8C46-BE7C897F77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67653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txStyles>
    <p:titleStyle>
      <a:lvl1pPr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815975" rtl="0" fontAlgn="base">
        <a:lnSpc>
          <a:spcPct val="90000"/>
        </a:lnSpc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03200" indent="-203200" algn="l" defTabSz="815975" rtl="0" fontAlgn="base">
        <a:lnSpc>
          <a:spcPct val="90000"/>
        </a:lnSpc>
        <a:spcBef>
          <a:spcPts val="888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1188" indent="-203200" algn="l" defTabSz="815975" rtl="0" fontAlgn="base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19175" indent="-203200" algn="l" defTabSz="815975" rtl="0" fontAlgn="base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427163" indent="-203200" algn="l" defTabSz="815975" rtl="0" fontAlgn="base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835150" indent="-203200" algn="l" defTabSz="815975" rtl="0" fontAlgn="base">
        <a:lnSpc>
          <a:spcPct val="90000"/>
        </a:lnSpc>
        <a:spcBef>
          <a:spcPts val="45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021540" y="2434940"/>
            <a:ext cx="6327496" cy="1000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81601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2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4000" dirty="0" smtClean="0"/>
              <a:t>快速检测圆算法测试报告</a:t>
            </a:r>
            <a:endParaRPr lang="zh-CN" altLang="en-US" sz="4000" dirty="0">
              <a:solidFill>
                <a:srgbClr val="47AF37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31541" y="4890348"/>
            <a:ext cx="2034990" cy="385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报告人</a:t>
            </a:r>
            <a:r>
              <a:rPr lang="en-US" altLang="zh-CN" dirty="0"/>
              <a:t>:      </a:t>
            </a:r>
            <a:r>
              <a:rPr lang="zh-CN" altLang="en-US" dirty="0" smtClean="0"/>
              <a:t>姜贺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716133" y="5422714"/>
            <a:ext cx="2646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时间</a:t>
            </a:r>
            <a:r>
              <a:rPr lang="en-US" altLang="zh-CN" sz="1400" dirty="0"/>
              <a:t>:      </a:t>
            </a:r>
            <a:r>
              <a:rPr lang="en-US" altLang="zh-CN" sz="1400" dirty="0" smtClean="0"/>
              <a:t>2017</a:t>
            </a:r>
            <a:r>
              <a:rPr lang="zh-CN" altLang="en-US" sz="1400" dirty="0" smtClean="0"/>
              <a:t>年</a:t>
            </a:r>
            <a:r>
              <a:rPr lang="en-US" altLang="zh-CN" sz="1400" dirty="0" smtClean="0"/>
              <a:t> </a:t>
            </a:r>
            <a:r>
              <a:rPr lang="en-US" altLang="zh-CN" sz="1400" dirty="0"/>
              <a:t>6</a:t>
            </a:r>
            <a:r>
              <a:rPr lang="en-US" altLang="zh-CN" sz="1400" dirty="0" smtClean="0"/>
              <a:t> </a:t>
            </a:r>
            <a:r>
              <a:rPr lang="zh-CN" altLang="en-US" sz="1400" dirty="0"/>
              <a:t>月</a:t>
            </a:r>
            <a:r>
              <a:rPr lang="en-US" altLang="zh-CN" sz="1400" dirty="0"/>
              <a:t> </a:t>
            </a:r>
            <a:r>
              <a:rPr lang="en-US" altLang="zh-CN" sz="1400" dirty="0" smtClean="0"/>
              <a:t>23</a:t>
            </a:r>
            <a:r>
              <a:rPr lang="zh-CN" altLang="en-US" sz="1400" dirty="0" smtClean="0"/>
              <a:t>日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1201032" y="5885808"/>
            <a:ext cx="39805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000">
                <a:latin typeface="+mn-ea"/>
              </a:rPr>
              <a:t>珠海视觉科技有限公司</a:t>
            </a:r>
          </a:p>
        </p:txBody>
      </p:sp>
    </p:spTree>
    <p:extLst>
      <p:ext uri="{BB962C8B-B14F-4D97-AF65-F5344CB8AC3E}">
        <p14:creationId xmlns:p14="http://schemas.microsoft.com/office/powerpoint/2010/main" xmlns="" val="1259075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35124" y="505070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10.0071ms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1754006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29.46ms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9" name="图片 8" descr="res(12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3592" y="1219200"/>
            <a:ext cx="4519233" cy="3417253"/>
          </a:xfrm>
          <a:prstGeom prst="rect">
            <a:avLst/>
          </a:prstGeom>
        </p:spPr>
      </p:pic>
      <p:pic>
        <p:nvPicPr>
          <p:cNvPr id="10" name="图片 9" descr="CV_res(12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32488" y="1221689"/>
            <a:ext cx="4593272" cy="34732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35124" y="505070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21.5832ms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46.0736ms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5" name="图片 4" descr="res(13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4808" y="1252919"/>
            <a:ext cx="4349432" cy="3288856"/>
          </a:xfrm>
          <a:prstGeom prst="rect">
            <a:avLst/>
          </a:prstGeom>
        </p:spPr>
      </p:pic>
      <p:pic>
        <p:nvPicPr>
          <p:cNvPr id="7" name="图片 6" descr="CV_res(13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41048" y="1166184"/>
            <a:ext cx="4471352" cy="338104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35124" y="505070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21.7163ms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45.2996ms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5" name="图片 4" descr="res(14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4648" y="1166435"/>
            <a:ext cx="4390072" cy="3319584"/>
          </a:xfrm>
          <a:prstGeom prst="rect">
            <a:avLst/>
          </a:prstGeom>
        </p:spPr>
      </p:pic>
      <p:pic>
        <p:nvPicPr>
          <p:cNvPr id="7" name="图片 6" descr="CV_res(14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08968" y="1123067"/>
            <a:ext cx="4451032" cy="33656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35124" y="505070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22.9361ms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45.2996ms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5" name="图片 4" descr="res(15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5733" y="1209041"/>
            <a:ext cx="4411742" cy="3335972"/>
          </a:xfrm>
          <a:prstGeom prst="rect">
            <a:avLst/>
          </a:prstGeom>
        </p:spPr>
      </p:pic>
      <p:pic>
        <p:nvPicPr>
          <p:cNvPr id="7" name="图片 6" descr="CV_res(15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61368" y="1245237"/>
            <a:ext cx="4369752" cy="33042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ctrTitle" idx="4294967295"/>
          </p:nvPr>
        </p:nvSpPr>
        <p:spPr bwMode="auto">
          <a:xfrm>
            <a:off x="2825496" y="3309873"/>
            <a:ext cx="5952744" cy="812799"/>
          </a:xfrm>
        </p:spPr>
        <p:txBody>
          <a:bodyPr wrap="square" numCol="1" anchorCtr="0" compatLnSpc="1">
            <a:prstTxWarp prst="textNoShape">
              <a:avLst/>
            </a:prstTxWarp>
            <a:noAutofit/>
          </a:bodyPr>
          <a:lstStyle/>
          <a:p>
            <a:pPr algn="dist"/>
            <a:r>
              <a:rPr lang="zh-CN" altLang="en-US" sz="2000">
                <a:latin typeface="+mn-ea"/>
                <a:ea typeface="+mn-ea"/>
              </a:rPr>
              <a:t>专注于机器视觉技术开发与应用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83664" y="2824901"/>
            <a:ext cx="7964424" cy="696913"/>
          </a:xfrm>
        </p:spPr>
        <p:txBody>
          <a:bodyPr>
            <a:normAutofit/>
          </a:bodyPr>
          <a:lstStyle/>
          <a:p>
            <a:pPr defTabSz="816011" fontAlgn="auto">
              <a:spcBef>
                <a:spcPts val="892"/>
              </a:spcBef>
              <a:spcAft>
                <a:spcPts val="0"/>
              </a:spcAft>
              <a:defRPr/>
            </a:pP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期待您的关注与支持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532888" y="5865897"/>
            <a:ext cx="6793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667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卓越的工业智能视觉软件与设备的提供商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749552" y="3403870"/>
            <a:ext cx="8100000" cy="0"/>
          </a:xfrm>
          <a:prstGeom prst="line">
            <a:avLst/>
          </a:prstGeom>
          <a:noFill/>
          <a:ln w="19050" cap="flat" cmpd="sng" algn="ctr">
            <a:gradFill flip="none" rotWithShape="1">
              <a:gsLst>
                <a:gs pos="0">
                  <a:schemeClr val="bg1"/>
                </a:gs>
                <a:gs pos="27000">
                  <a:schemeClr val="bg2">
                    <a:lumMod val="50000"/>
                  </a:schemeClr>
                </a:gs>
                <a:gs pos="7000">
                  <a:schemeClr val="bg2"/>
                </a:gs>
                <a:gs pos="89000">
                  <a:schemeClr val="bg2"/>
                </a:gs>
                <a:gs pos="67000">
                  <a:schemeClr val="bg2">
                    <a:lumMod val="50000"/>
                  </a:schemeClr>
                </a:gs>
                <a:gs pos="97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>
            <a:glow>
              <a:srgbClr val="5B9BD5"/>
            </a:glow>
            <a:reflection endPos="0" dist="50800" dir="5400000" sy="-100000" algn="bl" rotWithShape="0"/>
          </a:effectLst>
        </p:spPr>
      </p:cxnSp>
    </p:spTree>
    <p:extLst>
      <p:ext uri="{BB962C8B-B14F-4D97-AF65-F5344CB8AC3E}">
        <p14:creationId xmlns:p14="http://schemas.microsoft.com/office/powerpoint/2010/main" xmlns="" val="3997108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2355" y="321433"/>
            <a:ext cx="1409385" cy="432947"/>
          </a:xfrm>
        </p:spPr>
        <p:txBody>
          <a:bodyPr/>
          <a:lstStyle/>
          <a:p>
            <a:pPr algn="dist"/>
            <a:r>
              <a:rPr lang="zh-CN" altLang="en-US" sz="2800" dirty="0" smtClean="0"/>
              <a:t>说明</a:t>
            </a:r>
            <a:endParaRPr lang="zh-CN" altLang="en-US" sz="2800" dirty="0"/>
          </a:p>
        </p:txBody>
      </p:sp>
      <p:sp>
        <p:nvSpPr>
          <p:cNvPr id="11" name="文本框 10"/>
          <p:cNvSpPr txBox="1"/>
          <p:nvPr/>
        </p:nvSpPr>
        <p:spPr>
          <a:xfrm>
            <a:off x="826718" y="1405244"/>
            <a:ext cx="90141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方正综艺简体" panose="02010600030101010101" charset="-122"/>
                <a:ea typeface="方正综艺简体" panose="02010600030101010101" charset="-122"/>
              </a:rPr>
              <a:t>本次测试是比较</a:t>
            </a:r>
            <a:r>
              <a:rPr lang="en-US" altLang="zh-CN" sz="3200" dirty="0" err="1" smtClean="0"/>
              <a:t>CVisHoughCircle</a:t>
            </a:r>
            <a:r>
              <a:rPr lang="zh-CN" altLang="en-US" sz="3200" dirty="0" smtClean="0"/>
              <a:t>类的</a:t>
            </a:r>
            <a:r>
              <a:rPr lang="en-US" altLang="zh-CN" sz="3200" dirty="0" err="1" smtClean="0"/>
              <a:t>newDetectCircle</a:t>
            </a:r>
            <a:r>
              <a:rPr lang="zh-CN" altLang="en-US" sz="3200" dirty="0" smtClean="0"/>
              <a:t>方法和</a:t>
            </a:r>
            <a:r>
              <a:rPr lang="en-US" altLang="zh-CN" sz="3200" dirty="0" err="1" smtClean="0"/>
              <a:t>OpenCV</a:t>
            </a:r>
            <a:r>
              <a:rPr lang="zh-CN" altLang="en-US" sz="3200" dirty="0" smtClean="0"/>
              <a:t>库的</a:t>
            </a:r>
            <a:r>
              <a:rPr lang="en-US" altLang="zh-CN" sz="3200" dirty="0" err="1" smtClean="0"/>
              <a:t>HoughCircles</a:t>
            </a:r>
            <a:r>
              <a:rPr lang="zh-CN" altLang="en-US" sz="3200" dirty="0" smtClean="0"/>
              <a:t>方法的检测结果，检测图像集来自</a:t>
            </a:r>
            <a:r>
              <a:rPr lang="en-US" altLang="zh-CN" sz="3200" dirty="0" smtClean="0"/>
              <a:t>978</a:t>
            </a:r>
            <a:r>
              <a:rPr lang="zh-CN" altLang="en-US" sz="3200" dirty="0" smtClean="0"/>
              <a:t>项目中有圆形的图。</a:t>
            </a:r>
            <a:endParaRPr lang="en-US" altLang="zh-CN" sz="3200" dirty="0" smtClean="0"/>
          </a:p>
          <a:p>
            <a:r>
              <a:rPr lang="en-US" altLang="zh-CN" sz="3200" dirty="0" smtClean="0"/>
              <a:t>        </a:t>
            </a:r>
            <a:r>
              <a:rPr lang="zh-CN" altLang="en-US" sz="3200" dirty="0" smtClean="0"/>
              <a:t>主要对比两者的速度和准确度，但因为影响两者的结果的输入参数不尽相同，所以最终对比结论仅作参考。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25462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19763" y="381768"/>
            <a:ext cx="418928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参数对比</a:t>
            </a:r>
            <a:r>
              <a:rPr lang="en-US" altLang="zh-CN" sz="2400" b="1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|</a:t>
            </a:r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  </a:t>
            </a:r>
            <a:r>
              <a:rPr lang="en-US" altLang="zh-CN" sz="2400" dirty="0" err="1" smtClean="0"/>
              <a:t>CVisHoughCircle</a:t>
            </a:r>
            <a:endParaRPr lang="zh-CN" altLang="en-US" sz="2400" dirty="0" smtClean="0"/>
          </a:p>
          <a:p>
            <a:endParaRPr lang="zh-CN" altLang="en-US" sz="1800" spc="3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839244"/>
            <a:ext cx="1152048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 smtClean="0"/>
              <a:t>CVisHoughCircle</a:t>
            </a:r>
            <a:r>
              <a:rPr lang="zh-CN" altLang="en-US" sz="2000" dirty="0" smtClean="0"/>
              <a:t>：</a:t>
            </a:r>
            <a:endParaRPr lang="en-US" altLang="zh-CN" sz="2000" dirty="0" smtClean="0"/>
          </a:p>
          <a:p>
            <a:r>
              <a:rPr lang="en-US" altLang="zh-CN" sz="2000" dirty="0" smtClean="0"/>
              <a:t>      </a:t>
            </a:r>
            <a:r>
              <a:rPr lang="en-US" altLang="zh-CN" sz="2000" dirty="0" err="1" smtClean="0"/>
              <a:t>m_downLevel</a:t>
            </a:r>
            <a:r>
              <a:rPr lang="en-US" altLang="zh-CN" sz="2000" dirty="0" smtClean="0"/>
              <a:t> = 3</a:t>
            </a:r>
            <a:r>
              <a:rPr lang="en-US" altLang="zh-CN" sz="2000" dirty="0" smtClean="0"/>
              <a:t>;  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金字塔层数（</a:t>
            </a:r>
            <a:r>
              <a:rPr lang="en-US" altLang="zh-CN" sz="2000" dirty="0" smtClean="0">
                <a:solidFill>
                  <a:srgbClr val="00B050"/>
                </a:solidFill>
              </a:rPr>
              <a:t>3</a:t>
            </a:r>
            <a:r>
              <a:rPr lang="zh-CN" altLang="en-US" sz="2000" dirty="0" smtClean="0">
                <a:solidFill>
                  <a:srgbClr val="00B050"/>
                </a:solidFill>
              </a:rPr>
              <a:t>代表</a:t>
            </a:r>
            <a:r>
              <a:rPr lang="en-US" altLang="zh-CN" sz="2000" dirty="0" smtClean="0">
                <a:solidFill>
                  <a:srgbClr val="00B050"/>
                </a:solidFill>
              </a:rPr>
              <a:t>0</a:t>
            </a:r>
            <a:r>
              <a:rPr lang="zh-CN" altLang="en-US" sz="2000" dirty="0" smtClean="0">
                <a:solidFill>
                  <a:srgbClr val="00B050"/>
                </a:solidFill>
              </a:rPr>
              <a:t>，</a:t>
            </a:r>
            <a:r>
              <a:rPr lang="en-US" altLang="zh-CN" sz="2000" dirty="0" smtClean="0">
                <a:solidFill>
                  <a:srgbClr val="00B050"/>
                </a:solidFill>
              </a:rPr>
              <a:t>1</a:t>
            </a:r>
            <a:r>
              <a:rPr lang="zh-CN" altLang="en-US" sz="2000" dirty="0" smtClean="0">
                <a:solidFill>
                  <a:srgbClr val="00B050"/>
                </a:solidFill>
              </a:rPr>
              <a:t>，</a:t>
            </a:r>
            <a:r>
              <a:rPr lang="en-US" altLang="zh-CN" sz="2000" dirty="0" smtClean="0">
                <a:solidFill>
                  <a:srgbClr val="00B050"/>
                </a:solidFill>
              </a:rPr>
              <a:t>2,  3</a:t>
            </a:r>
            <a:r>
              <a:rPr lang="zh-CN" altLang="en-US" sz="2000" dirty="0" smtClean="0">
                <a:solidFill>
                  <a:srgbClr val="00B050"/>
                </a:solidFill>
              </a:rPr>
              <a:t>共四层） 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</a:t>
            </a:r>
            <a:r>
              <a:rPr lang="zh-CN" altLang="en-US" sz="2000" dirty="0" smtClean="0"/>
              <a:t>   </a:t>
            </a:r>
            <a:r>
              <a:rPr lang="en-US" altLang="zh-CN" sz="2000" dirty="0" smtClean="0"/>
              <a:t>threshold=100</a:t>
            </a:r>
            <a:r>
              <a:rPr lang="zh-CN" altLang="en-US" sz="2000" dirty="0" smtClean="0"/>
              <a:t>；     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边缘提取梯度阈值</a:t>
            </a:r>
            <a:endParaRPr lang="en-US" altLang="zh-CN" sz="2000" dirty="0" smtClean="0">
              <a:solidFill>
                <a:srgbClr val="00B050"/>
              </a:solidFill>
            </a:endParaRPr>
          </a:p>
          <a:p>
            <a:r>
              <a:rPr lang="zh-CN" altLang="en-US" sz="2000" dirty="0" smtClean="0"/>
              <a:t>  </a:t>
            </a:r>
            <a:r>
              <a:rPr lang="zh-CN" altLang="en-US" sz="2000" dirty="0" smtClean="0"/>
              <a:t>   </a:t>
            </a:r>
            <a:r>
              <a:rPr lang="en-US" altLang="zh-CN" sz="2000" dirty="0" err="1" smtClean="0"/>
              <a:t>m_sectors</a:t>
            </a:r>
            <a:r>
              <a:rPr lang="en-US" altLang="zh-CN" sz="2000" dirty="0" smtClean="0"/>
              <a:t> = 36; </a:t>
            </a:r>
            <a:r>
              <a:rPr lang="en-US" altLang="zh-CN" sz="2000" dirty="0" smtClean="0"/>
              <a:t>    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扇区数</a:t>
            </a:r>
            <a:r>
              <a:rPr lang="en-US" altLang="zh-CN" sz="2000" dirty="0" smtClean="0"/>
              <a:t> 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m_selectedRatio</a:t>
            </a:r>
            <a:r>
              <a:rPr lang="en-US" altLang="zh-CN" sz="2000" dirty="0" smtClean="0"/>
              <a:t> = (</a:t>
            </a:r>
            <a:r>
              <a:rPr lang="en-US" altLang="zh-CN" sz="2000" dirty="0" smtClean="0"/>
              <a:t>float)0.4;</a:t>
            </a:r>
            <a:r>
              <a:rPr lang="en-US" altLang="zh-CN" sz="2000" dirty="0" smtClean="0"/>
              <a:t> 	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每个扇区保留的梯度点的比例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m_nSelectMin</a:t>
            </a:r>
            <a:r>
              <a:rPr lang="en-US" altLang="zh-CN" sz="2000" dirty="0" smtClean="0"/>
              <a:t> = 200 / </a:t>
            </a:r>
            <a:r>
              <a:rPr lang="en-US" altLang="zh-CN" sz="2000" dirty="0" err="1" smtClean="0"/>
              <a:t>pow</a:t>
            </a:r>
            <a:r>
              <a:rPr lang="en-US" altLang="zh-CN" sz="2000" dirty="0" smtClean="0"/>
              <a:t>(2, </a:t>
            </a:r>
            <a:r>
              <a:rPr lang="en-US" altLang="zh-CN" sz="2000" dirty="0" err="1" smtClean="0"/>
              <a:t>m_downLevel</a:t>
            </a:r>
            <a:r>
              <a:rPr lang="en-US" altLang="zh-CN" sz="2000" dirty="0" smtClean="0"/>
              <a:t>); 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保留梯度点的</a:t>
            </a:r>
            <a:r>
              <a:rPr lang="zh-CN" altLang="en-US" sz="2000" dirty="0" smtClean="0">
                <a:solidFill>
                  <a:srgbClr val="00B050"/>
                </a:solidFill>
              </a:rPr>
              <a:t>最小值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m_nSelectMax</a:t>
            </a:r>
            <a:r>
              <a:rPr lang="en-US" altLang="zh-CN" sz="2000" dirty="0" smtClean="0"/>
              <a:t> = 400 / </a:t>
            </a:r>
            <a:r>
              <a:rPr lang="en-US" altLang="zh-CN" sz="2000" dirty="0" err="1" smtClean="0"/>
              <a:t>pow</a:t>
            </a:r>
            <a:r>
              <a:rPr lang="en-US" altLang="zh-CN" sz="2000" dirty="0" smtClean="0"/>
              <a:t>(2, </a:t>
            </a:r>
            <a:r>
              <a:rPr lang="en-US" altLang="zh-CN" sz="2000" dirty="0" err="1" smtClean="0"/>
              <a:t>m_downLevel</a:t>
            </a:r>
            <a:r>
              <a:rPr lang="en-US" altLang="zh-CN" sz="2000" dirty="0" smtClean="0"/>
              <a:t>);  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保留梯度点的最大</a:t>
            </a:r>
            <a:r>
              <a:rPr lang="zh-CN" altLang="en-US" sz="2000" dirty="0" smtClean="0">
                <a:solidFill>
                  <a:srgbClr val="00B050"/>
                </a:solidFill>
              </a:rPr>
              <a:t>值</a:t>
            </a:r>
            <a:r>
              <a:rPr lang="zh-CN" altLang="en-US" sz="2000" dirty="0" smtClean="0">
                <a:solidFill>
                  <a:srgbClr val="00B050"/>
                </a:solidFill>
              </a:rPr>
              <a:t/>
            </a:r>
            <a:br>
              <a:rPr lang="zh-CN" altLang="en-US" sz="2000" dirty="0" smtClean="0">
                <a:solidFill>
                  <a:srgbClr val="00B050"/>
                </a:solidFill>
              </a:rPr>
            </a:b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m_Ttheta</a:t>
            </a:r>
            <a:r>
              <a:rPr lang="en-US" altLang="zh-CN" sz="2000" dirty="0" smtClean="0"/>
              <a:t> = 5; 	 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点对的梯度方向差在</a:t>
            </a:r>
            <a:r>
              <a:rPr lang="en-US" altLang="zh-CN" sz="2000" dirty="0" err="1" smtClean="0">
                <a:solidFill>
                  <a:srgbClr val="00B050"/>
                </a:solidFill>
              </a:rPr>
              <a:t>Ttheta</a:t>
            </a:r>
            <a:r>
              <a:rPr lang="zh-CN" altLang="en-US" sz="2000" dirty="0" smtClean="0">
                <a:solidFill>
                  <a:srgbClr val="00B050"/>
                </a:solidFill>
              </a:rPr>
              <a:t>范围内则匹配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m_Tshift</a:t>
            </a:r>
            <a:r>
              <a:rPr lang="en-US" altLang="zh-CN" sz="2000" dirty="0" smtClean="0"/>
              <a:t> = 10; 	 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点对的偏移在</a:t>
            </a:r>
            <a:r>
              <a:rPr lang="en-US" altLang="zh-CN" sz="2000" dirty="0" err="1" smtClean="0">
                <a:solidFill>
                  <a:srgbClr val="00B050"/>
                </a:solidFill>
              </a:rPr>
              <a:t>Tshift</a:t>
            </a:r>
            <a:r>
              <a:rPr lang="zh-CN" altLang="en-US" sz="2000" dirty="0" smtClean="0">
                <a:solidFill>
                  <a:srgbClr val="00B050"/>
                </a:solidFill>
              </a:rPr>
              <a:t>范围内则匹配</a:t>
            </a:r>
            <a:br>
              <a:rPr lang="zh-CN" altLang="en-US" sz="2000" dirty="0" smtClean="0">
                <a:solidFill>
                  <a:srgbClr val="00B050"/>
                </a:solidFill>
              </a:rPr>
            </a:b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m_localThreshMin</a:t>
            </a:r>
            <a:r>
              <a:rPr lang="en-US" altLang="zh-CN" sz="2000" dirty="0" smtClean="0"/>
              <a:t> = </a:t>
            </a:r>
            <a:r>
              <a:rPr lang="en-US" altLang="zh-CN" sz="2000" dirty="0" smtClean="0"/>
              <a:t>40 </a:t>
            </a:r>
            <a:r>
              <a:rPr lang="en-US" altLang="zh-CN" sz="2000" dirty="0" smtClean="0"/>
              <a:t>/ </a:t>
            </a:r>
            <a:r>
              <a:rPr lang="en-US" altLang="zh-CN" sz="2000" dirty="0" err="1" smtClean="0"/>
              <a:t>pow</a:t>
            </a:r>
            <a:r>
              <a:rPr lang="en-US" altLang="zh-CN" sz="2000" dirty="0" smtClean="0"/>
              <a:t>(2, </a:t>
            </a:r>
            <a:r>
              <a:rPr lang="en-US" altLang="zh-CN" sz="2000" dirty="0" err="1" smtClean="0"/>
              <a:t>m_downLevel</a:t>
            </a:r>
            <a:r>
              <a:rPr lang="en-US" altLang="zh-CN" sz="2000" dirty="0" smtClean="0"/>
              <a:t>); 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m_radiusMax</a:t>
            </a:r>
            <a:r>
              <a:rPr lang="en-US" altLang="zh-CN" sz="2000" dirty="0" smtClean="0"/>
              <a:t> = </a:t>
            </a:r>
            <a:r>
              <a:rPr lang="en-US" altLang="zh-CN" sz="2000" dirty="0" smtClean="0"/>
              <a:t>110</a:t>
            </a:r>
            <a:r>
              <a:rPr lang="en-US" altLang="zh-CN" sz="2000" dirty="0" smtClean="0"/>
              <a:t> / </a:t>
            </a:r>
            <a:r>
              <a:rPr lang="en-US" altLang="zh-CN" sz="2000" dirty="0" err="1" smtClean="0"/>
              <a:t>pow</a:t>
            </a:r>
            <a:r>
              <a:rPr lang="en-US" altLang="zh-CN" sz="2000" dirty="0" smtClean="0"/>
              <a:t>(2,m_downLevel);  	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半径最大值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m_radiusMin</a:t>
            </a:r>
            <a:r>
              <a:rPr lang="en-US" altLang="zh-CN" sz="2000" dirty="0" smtClean="0"/>
              <a:t> = </a:t>
            </a:r>
            <a:r>
              <a:rPr lang="en-US" altLang="zh-CN" sz="2000" dirty="0" smtClean="0"/>
              <a:t>60</a:t>
            </a:r>
            <a:r>
              <a:rPr lang="en-US" altLang="zh-CN" sz="2000" dirty="0" smtClean="0"/>
              <a:t> / </a:t>
            </a:r>
            <a:r>
              <a:rPr lang="en-US" altLang="zh-CN" sz="2000" dirty="0" err="1" smtClean="0"/>
              <a:t>pow</a:t>
            </a:r>
            <a:r>
              <a:rPr lang="en-US" altLang="zh-CN" sz="2000" dirty="0" smtClean="0"/>
              <a:t>(2, </a:t>
            </a:r>
            <a:r>
              <a:rPr lang="en-US" altLang="zh-CN" sz="2000" dirty="0" err="1" smtClean="0"/>
              <a:t>m_downLevel</a:t>
            </a:r>
            <a:r>
              <a:rPr lang="en-US" altLang="zh-CN" sz="2000" dirty="0" smtClean="0"/>
              <a:t>);  	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半径最大值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    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m_centerDis</a:t>
            </a:r>
            <a:r>
              <a:rPr lang="en-US" altLang="zh-CN" sz="2000" dirty="0" smtClean="0"/>
              <a:t> = 2 * </a:t>
            </a:r>
            <a:r>
              <a:rPr lang="en-US" altLang="zh-CN" sz="2000" dirty="0" err="1" smtClean="0"/>
              <a:t>m_radiusMin</a:t>
            </a:r>
            <a:r>
              <a:rPr lang="en-US" altLang="zh-CN" sz="2000" dirty="0" smtClean="0"/>
              <a:t>; 	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最小圆心</a:t>
            </a:r>
            <a:r>
              <a:rPr lang="zh-CN" altLang="en-US" sz="2000" dirty="0" smtClean="0">
                <a:solidFill>
                  <a:srgbClr val="00B050"/>
                </a:solidFill>
              </a:rPr>
              <a:t>距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r>
              <a:rPr lang="zh-CN" altLang="en-US" sz="2000" dirty="0" smtClean="0"/>
              <a:t>     </a:t>
            </a:r>
            <a:r>
              <a:rPr lang="en-US" altLang="zh-CN" sz="2000" dirty="0" err="1" smtClean="0"/>
              <a:t>m_voteScoreMin</a:t>
            </a:r>
            <a:r>
              <a:rPr lang="en-US" altLang="zh-CN" sz="2000" dirty="0" smtClean="0"/>
              <a:t> = </a:t>
            </a:r>
            <a:r>
              <a:rPr lang="en-US" altLang="zh-CN" sz="2000" dirty="0" err="1" smtClean="0"/>
              <a:t>m_nSelectMin</a:t>
            </a:r>
            <a:r>
              <a:rPr lang="en-US" altLang="zh-CN" sz="2000" dirty="0" smtClean="0"/>
              <a:t>; 	   </a:t>
            </a:r>
            <a:r>
              <a:rPr lang="en-US" altLang="zh-CN" sz="2000" dirty="0" smtClean="0">
                <a:solidFill>
                  <a:srgbClr val="00B050"/>
                </a:solidFill>
              </a:rPr>
              <a:t>//</a:t>
            </a:r>
            <a:r>
              <a:rPr lang="zh-CN" altLang="en-US" sz="2000" dirty="0" smtClean="0">
                <a:solidFill>
                  <a:srgbClr val="00B050"/>
                </a:solidFill>
              </a:rPr>
              <a:t>在半径累加器寻找最佳圆的阈值</a:t>
            </a:r>
            <a:endParaRPr lang="zh-CN" altLang="en-US" sz="2000" dirty="0">
              <a:solidFill>
                <a:srgbClr val="00B050"/>
              </a:solidFill>
              <a:latin typeface="方正综艺简体" charset="-122"/>
              <a:ea typeface="方正综艺简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6446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2347" y="423193"/>
            <a:ext cx="8033117" cy="362738"/>
          </a:xfrm>
        </p:spPr>
        <p:txBody>
          <a:bodyPr/>
          <a:lstStyle/>
          <a:p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参数对比</a:t>
            </a:r>
            <a:r>
              <a:rPr lang="en-US" altLang="zh-CN" sz="2400" b="1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|</a:t>
            </a:r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 </a:t>
            </a:r>
            <a:r>
              <a:rPr lang="zh-CN" altLang="en-US" sz="2400" spc="300" dirty="0" smtClean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  </a:t>
            </a:r>
            <a:r>
              <a:rPr lang="en-US" altLang="zh-CN" sz="2400" b="1" dirty="0" err="1" smtClean="0"/>
              <a:t>OpenCV</a:t>
            </a:r>
            <a:r>
              <a:rPr lang="en-US" altLang="zh-CN" sz="2400" dirty="0" smtClean="0"/>
              <a:t> </a:t>
            </a:r>
            <a:r>
              <a:rPr lang="zh-CN" altLang="en-US" sz="2000" dirty="0" smtClean="0"/>
              <a:t/>
            </a:r>
            <a:br>
              <a:rPr lang="zh-CN" altLang="en-US" sz="2000" dirty="0" smtClean="0"/>
            </a:br>
            <a:endParaRPr lang="zh-CN" altLang="en-US" sz="2000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612993" y="1427967"/>
            <a:ext cx="9182361" cy="3807912"/>
          </a:xfrm>
        </p:spPr>
        <p:txBody>
          <a:bodyPr>
            <a:noAutofit/>
          </a:bodyPr>
          <a:lstStyle/>
          <a:p>
            <a:r>
              <a:rPr lang="en-US" altLang="zh-CN" sz="1600" b="0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：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void 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HoughCircles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InputArray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image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OutputArray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circles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method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double 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dp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double 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minDist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double 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param1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double 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param2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minRadius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sz="1600" b="0" dirty="0" err="1" smtClean="0">
                <a:latin typeface="Times New Roman" pitchFamily="18" charset="0"/>
                <a:cs typeface="Times New Roman" pitchFamily="18" charset="0"/>
              </a:rPr>
              <a:t>int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maxRadius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 )</a:t>
            </a:r>
          </a:p>
          <a:p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其中，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1600" dirty="0" smtClean="0">
                <a:latin typeface="Times New Roman" pitchFamily="18" charset="0"/>
                <a:cs typeface="Times New Roman" pitchFamily="18" charset="0"/>
              </a:rPr>
              <a:t>method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 = CV_HOUGH_GRADIENT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。 检测方法，目前只有这种。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1600" dirty="0" err="1" smtClean="0">
                <a:latin typeface="Times New Roman" pitchFamily="18" charset="0"/>
                <a:cs typeface="Times New Roman" pitchFamily="18" charset="0"/>
              </a:rPr>
              <a:t>dp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 = 1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。 累加器的分辨率，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表示和图像大小一样。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minDist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zh-CN" sz="1600" b="0" dirty="0" err="1" smtClean="0">
                <a:latin typeface="Times New Roman" pitchFamily="18" charset="0"/>
                <a:cs typeface="Times New Roman" pitchFamily="18" charset="0"/>
              </a:rPr>
              <a:t>img_grey.rows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 / 8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。  最小圆心距。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Param1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200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。  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Canny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阈值。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Param2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= 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0       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累加器阈值。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minRadius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60</a:t>
            </a:r>
            <a:r>
              <a:rPr lang="zh-CN" altLang="en-US" sz="1600" dirty="0" smtClean="0">
                <a:latin typeface="Times New Roman" pitchFamily="18" charset="0"/>
                <a:cs typeface="Times New Roman" pitchFamily="18" charset="0"/>
              </a:rPr>
              <a:t>。 </a:t>
            </a:r>
            <a:r>
              <a:rPr lang="zh-CN" altLang="en-US" sz="1600" dirty="0" smtClean="0">
                <a:latin typeface="Times New Roman" pitchFamily="18" charset="0"/>
                <a:cs typeface="Times New Roman" pitchFamily="18" charset="0"/>
              </a:rPr>
              <a:t>最小半径。</a:t>
            </a:r>
            <a:endParaRPr lang="en-US" altLang="zh-CN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maxRadius</a:t>
            </a:r>
            <a:r>
              <a:rPr lang="en-US" sz="16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110</a:t>
            </a:r>
            <a:r>
              <a:rPr lang="en-US" altLang="zh-CN" sz="1600" b="0" dirty="0" smtClean="0">
                <a:latin typeface="Times New Roman" pitchFamily="18" charset="0"/>
                <a:cs typeface="Times New Roman" pitchFamily="18" charset="0"/>
              </a:rPr>
              <a:t>.  </a:t>
            </a:r>
            <a:r>
              <a:rPr lang="zh-CN" altLang="en-US" sz="1600" b="0" dirty="0" smtClean="0">
                <a:latin typeface="Times New Roman" pitchFamily="18" charset="0"/>
                <a:cs typeface="Times New Roman" pitchFamily="18" charset="0"/>
              </a:rPr>
              <a:t>最大半径。</a:t>
            </a:r>
            <a:endParaRPr lang="en-US" altLang="zh-CN" sz="1600" b="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1697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534" y="263047"/>
            <a:ext cx="8099945" cy="551145"/>
          </a:xfrm>
        </p:spPr>
        <p:txBody>
          <a:bodyPr/>
          <a:lstStyle/>
          <a:p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r>
              <a:rPr lang="zh-CN" altLang="en-US" sz="20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20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20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2000" dirty="0" smtClean="0">
                <a:latin typeface="+mn-ea"/>
                <a:ea typeface="+mn-ea"/>
                <a:cs typeface="Times New Roman" pitchFamily="18" charset="0"/>
              </a:rPr>
              <a:t>左</a:t>
            </a:r>
            <a:r>
              <a:rPr lang="zh-CN" altLang="en-US" sz="20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20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20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2000" dirty="0" smtClean="0">
                <a:latin typeface="+mn-ea"/>
                <a:ea typeface="+mn-ea"/>
                <a:cs typeface="Times New Roman" pitchFamily="18" charset="0"/>
              </a:rPr>
              <a:t>右</a:t>
            </a:r>
            <a:r>
              <a:rPr lang="zh-CN" altLang="en-US" sz="20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图片 2" descr="res(3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7048" y="1199642"/>
            <a:ext cx="4329112" cy="3273490"/>
          </a:xfrm>
          <a:prstGeom prst="rect">
            <a:avLst/>
          </a:prstGeom>
        </p:spPr>
      </p:pic>
      <p:pic>
        <p:nvPicPr>
          <p:cNvPr id="4" name="图片 3" descr="CV_res(3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98808" y="1204597"/>
            <a:ext cx="4369752" cy="3304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3120" y="4795520"/>
            <a:ext cx="3241040" cy="385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Time  = 8.01174ms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14720" y="4775200"/>
            <a:ext cx="3860800" cy="385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Time = 29.8521ms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84324" y="516246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20.9868ms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41.4744ms</a:t>
            </a:r>
            <a:endParaRPr lang="zh-CN" altLang="en-US" dirty="0"/>
          </a:p>
        </p:txBody>
      </p:sp>
      <p:pic>
        <p:nvPicPr>
          <p:cNvPr id="4" name="图片 3" descr="res(5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6728" y="1224416"/>
            <a:ext cx="4532312" cy="3427142"/>
          </a:xfrm>
          <a:prstGeom prst="rect">
            <a:avLst/>
          </a:prstGeom>
        </p:spPr>
      </p:pic>
      <p:pic>
        <p:nvPicPr>
          <p:cNvPr id="5" name="图片 4" descr="CV_res(5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08036" y="1243014"/>
            <a:ext cx="4429376" cy="334930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84324" y="516246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19.2856ms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39.8521ms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7" name="图片 6" descr="res(6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547" y="1219201"/>
            <a:ext cx="4519234" cy="3417252"/>
          </a:xfrm>
          <a:prstGeom prst="rect">
            <a:avLst/>
          </a:prstGeom>
        </p:spPr>
      </p:pic>
      <p:pic>
        <p:nvPicPr>
          <p:cNvPr id="8" name="图片 7" descr="CV_res(6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80088" y="1244736"/>
            <a:ext cx="4532312" cy="342714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84324" y="516246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18.0453ms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34.9536ms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5" name="图片 4" descr="res(7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4168" y="1186504"/>
            <a:ext cx="4471352" cy="3381046"/>
          </a:xfrm>
          <a:prstGeom prst="rect">
            <a:avLst/>
          </a:prstGeom>
        </p:spPr>
      </p:pic>
      <p:pic>
        <p:nvPicPr>
          <p:cNvPr id="7" name="图片 6" descr="CV_res(7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12168" y="1268285"/>
            <a:ext cx="4308792" cy="32581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35124" y="5050704"/>
            <a:ext cx="2055371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 = </a:t>
            </a:r>
            <a:r>
              <a:rPr lang="en-US" altLang="zh-CN" dirty="0" smtClean="0"/>
              <a:t>21.3518ms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81895" y="5010064"/>
            <a:ext cx="2000869" cy="385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Time = </a:t>
            </a:r>
            <a:r>
              <a:rPr lang="en-US" altLang="zh-CN" dirty="0" smtClean="0"/>
              <a:t>33.9816ms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3828" y="425887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spc="300" dirty="0" smtClean="0">
                <a:latin typeface="Times New Roman" pitchFamily="18" charset="0"/>
                <a:ea typeface="方正兰亭细黑_GBK" panose="02000000000000000000" pitchFamily="2" charset="-122"/>
                <a:cs typeface="Times New Roman" pitchFamily="18" charset="0"/>
              </a:rPr>
              <a:t>测试结果  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CVisHoughCircle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左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en-US" altLang="zh-CN" sz="1800" b="1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zh-CN" altLang="en-US" sz="1800" dirty="0" smtClean="0">
                <a:latin typeface="+mn-ea"/>
                <a:cs typeface="Times New Roman" pitchFamily="18" charset="0"/>
              </a:rPr>
              <a:t>右</a:t>
            </a:r>
            <a:r>
              <a:rPr lang="zh-CN" altLang="en-US" sz="1800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zh-CN" altLang="en-US" dirty="0"/>
          </a:p>
        </p:txBody>
      </p:sp>
      <p:pic>
        <p:nvPicPr>
          <p:cNvPr id="5" name="图片 4" descr="res(8)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4648" y="1212030"/>
            <a:ext cx="4430712" cy="3350314"/>
          </a:xfrm>
          <a:prstGeom prst="rect">
            <a:avLst/>
          </a:prstGeom>
        </p:spPr>
      </p:pic>
      <p:pic>
        <p:nvPicPr>
          <p:cNvPr id="7" name="图片 6" descr="CV_res(8)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00408" y="1186504"/>
            <a:ext cx="4471352" cy="33810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4479</TotalTime>
  <Words>253</Words>
  <Application>Microsoft Office PowerPoint</Application>
  <PresentationFormat>自定义</PresentationFormat>
  <Paragraphs>53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5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自定义设计方案</vt:lpstr>
      <vt:lpstr>1_Office 主题​​</vt:lpstr>
      <vt:lpstr>1_自定义设计方案</vt:lpstr>
      <vt:lpstr>Office 主题​​</vt:lpstr>
      <vt:lpstr>3_Office 主题​​</vt:lpstr>
      <vt:lpstr>幻灯片 1</vt:lpstr>
      <vt:lpstr>说明</vt:lpstr>
      <vt:lpstr>幻灯片 3</vt:lpstr>
      <vt:lpstr>参数对比|   OpenCV  </vt:lpstr>
      <vt:lpstr> 测试结果  CVisHoughCircle（左）OpenCV（右）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专注于机器视觉技术开发与应用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方伟</dc:creator>
  <cp:lastModifiedBy>jianghe</cp:lastModifiedBy>
  <cp:revision>152</cp:revision>
  <dcterms:created xsi:type="dcterms:W3CDTF">2017-06-09T07:12:49Z</dcterms:created>
  <dcterms:modified xsi:type="dcterms:W3CDTF">2017-06-23T06:19:16Z</dcterms:modified>
</cp:coreProperties>
</file>